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41" r:id="rId2"/>
  </p:sldMasterIdLst>
  <p:notesMasterIdLst>
    <p:notesMasterId r:id="rId18"/>
  </p:notesMasterIdLst>
  <p:sldIdLst>
    <p:sldId id="270" r:id="rId3"/>
    <p:sldId id="259" r:id="rId4"/>
    <p:sldId id="261" r:id="rId5"/>
    <p:sldId id="272" r:id="rId6"/>
    <p:sldId id="281" r:id="rId7"/>
    <p:sldId id="282" r:id="rId8"/>
    <p:sldId id="277" r:id="rId9"/>
    <p:sldId id="273" r:id="rId10"/>
    <p:sldId id="278" r:id="rId11"/>
    <p:sldId id="275" r:id="rId12"/>
    <p:sldId id="279" r:id="rId13"/>
    <p:sldId id="280" r:id="rId14"/>
    <p:sldId id="264" r:id="rId15"/>
    <p:sldId id="258" r:id="rId16"/>
    <p:sldId id="257" r:id="rId1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5D20"/>
    <a:srgbClr val="C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C8D3C-CBD8-97A6-DEA1-5EB4AD2451CF}" v="74" dt="2023-11-19T03:42:16.092"/>
    <p1510:client id="{20AB4756-5840-C3C4-42B9-371A6DD8CE48}" v="43" dt="2023-11-18T17:49:02.084"/>
    <p1510:client id="{23D9673C-8BA9-994C-F9E7-194CFE32D0D0}" v="12" dt="2022-11-17T08:21:59.646"/>
    <p1510:client id="{257B740B-7D19-49E4-2BC6-0A39B90B417C}" v="120" dt="2023-04-24T15:01:34.975"/>
    <p1510:client id="{2C5837CB-1278-7119-AAF6-F03AC27A085A}" v="30" dt="2023-04-22T13:44:56.082"/>
    <p1510:client id="{2DA4B595-6A23-248C-C28A-F7162FB41B67}" v="33" dt="2022-11-17T10:03:54.874"/>
    <p1510:client id="{2F64D5A7-D00C-4849-5D84-9BA8A4992629}" v="117" dt="2023-11-08T03:50:25.960"/>
    <p1510:client id="{305249B4-88EA-DD76-569A-931077DC2701}" v="62" dt="2023-11-08T17:55:51.112"/>
    <p1510:client id="{34A88C41-924A-5D0F-4D2B-3144A2F53E0B}" v="26" dt="2023-04-23T12:46:25.496"/>
    <p1510:client id="{3F944237-7418-E5DB-83E5-2EB2268D7094}" v="7" dt="2022-11-15T06:37:19.818"/>
    <p1510:client id="{50763004-C46F-5C5D-8F5A-EA84C3C00B7F}" v="4" dt="2023-04-22T15:47:31.892"/>
    <p1510:client id="{5531C45E-3C89-2EDD-74B2-ACBE8402517D}" v="19" dt="2023-04-24T13:23:46.981"/>
    <p1510:client id="{6DC4B33E-3FB5-879D-EC2D-5E56D7B806C9}" v="4601" dt="2023-11-28T04:28:32.793"/>
    <p1510:client id="{8516B7B5-E5F7-4E0E-9950-DD67A7998BF1}" v="64" dt="2022-11-17T06:59:30.313"/>
    <p1510:client id="{8F1A4C22-D648-69DC-8BB0-C24255CFCDD2}" v="88" dt="2023-11-07T15:48:52.470"/>
    <p1510:client id="{90DC2F8A-CA48-F770-A931-FD6CB2FA7613}" v="29" dt="2022-11-17T06:42:55.826"/>
    <p1510:client id="{91E6A35C-984B-18CF-EFC2-BA3935CF97EA}" v="19" dt="2023-11-08T09:25:36.605"/>
    <p1510:client id="{9E379CB7-0C14-1B27-44F8-019A3FCC4337}" v="415" dt="2022-11-17T09:10:11.644"/>
    <p1510:client id="{A8EC484F-30AB-4630-33F8-0D7FA2D852EB}" v="18" dt="2023-11-19T03:16:33.341"/>
    <p1510:client id="{BFA518B3-CD7C-855D-1735-56EBD546C7AD}" v="119" dt="2023-11-09T02:57:12.197"/>
    <p1510:client id="{CD168033-D85E-DF68-0BB1-D043A2B36DC0}" v="36" dt="2022-11-17T06:50:42.066"/>
    <p1510:client id="{D5C86FC2-F6EE-523D-99B5-7F905E2CC77B}" v="9" dt="2022-11-17T05:38:13.876"/>
    <p1510:client id="{DD1623A1-1DBD-93FD-FA5E-0C3F245A3568}" v="764" dt="2022-11-16T15:57:00.041"/>
    <p1510:client id="{F2FFA01E-0091-510C-5DB1-67621E860FED}" v="10" dt="2023-04-22T15:30:45.391"/>
    <p1510:client id="{F6E69F8F-211F-9B49-EA3C-A1C6F7BD4952}" v="4" dt="2023-11-09T07:51:53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9086B-1460-455A-B5E6-6434957C933E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D34E6-CF67-44FE-94F2-AE9129FBA4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C3A2-0E43-4356-94F5-321DEFDE7AAB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493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9F64-1A3A-40E5-A30A-BB90AE74C77F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9694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A368-7622-4F51-A601-3FFF5A64A5C2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7037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FA0A1-9424-497B-8BF4-F56470BFEA15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778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D0CA-3B2F-4091-8DA1-F4908DE42133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190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79E5-C8E7-4C99-8B84-722F08891975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733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829A9-90B5-4B48-99F0-19543984290B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7616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9580-5682-4FDD-9A0E-8DE5C4DAC109}" type="datetime1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9691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E849-F073-4B21-94F1-0E8C28C2ADB2}" type="datetime1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757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5E26-7FD0-4514-86FE-6AD45A60F548}" type="datetime1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0800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7500-BE1F-424B-B125-F77A8CF3F7C8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1015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1A5D-5EF6-4DF6-830E-EEB0566B9B10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1803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E2EB-18E0-4C4A-B7CD-975B55408646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0227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B1065-39BB-42BB-9AD6-8399CCAF1F40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636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513D-7635-4F44-905E-8B335FD97257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8679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3AD8-9242-4635-96E3-FF53106D3C75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552918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5860-23C4-4CEA-9010-6F34A5B0B232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1260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1790C-4213-4E04-9712-C2A5A6BF5F1D}" type="datetime1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2345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869F-9AE7-4EFD-B7AB-43E1F9829AFA}" type="datetime1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674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1C94-135D-436C-8599-6036F94E5834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836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6D60-E53B-4474-A354-48922F1E0ECA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8368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B60C-D986-4C32-AB48-D24176416EF2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2311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0E47-6A0C-4CBC-A9CE-4A1B27D39D3A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8130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BD26-89E2-408D-8F94-FCE31832BE70}" type="datetime1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0084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46C6-7589-4338-963E-6A5172B5DA59}" type="datetime1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312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4D494-403A-4532-AC8B-060B98A041CF}" type="datetime1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872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46B62-47B3-48FE-87A6-0A0D01608386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349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AFDA-E55B-4FCA-8B3B-B5AC477EE143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9778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F930E-2FB0-4497-9895-04D891D2CD02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28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F95C65-4E11-4B45-89DB-7246922FC0AC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4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8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DrTon/jMAVSi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le with red border&#10;&#10;Description automatically generated">
            <a:extLst>
              <a:ext uri="{FF2B5EF4-FFF2-40B4-BE49-F238E27FC236}">
                <a16:creationId xmlns:a16="http://schemas.microsoft.com/office/drawing/2014/main" id="{7EB83B99-5333-6921-1AFF-85CBCCCF4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37" y="868225"/>
            <a:ext cx="9040482" cy="14553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E9507-314F-A9B3-5054-0B94D2730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8388" y="6000749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200" dirty="0" smtClean="0"/>
              <a:pPr>
                <a:spcAft>
                  <a:spcPts val="600"/>
                </a:spcAft>
              </a:pPr>
              <a:t>1</a:t>
            </a:fld>
            <a:r>
              <a:rPr lang="en-US" sz="1200" dirty="0"/>
              <a:t> of  15</a:t>
            </a:r>
            <a:endParaRPr lang="en-US" sz="12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9F963D-A3B4-70DE-15D0-09DC63446A70}"/>
              </a:ext>
            </a:extLst>
          </p:cNvPr>
          <p:cNvSpPr/>
          <p:nvPr/>
        </p:nvSpPr>
        <p:spPr>
          <a:xfrm>
            <a:off x="4974576" y="2877908"/>
            <a:ext cx="2314753" cy="1092678"/>
          </a:xfrm>
          <a:prstGeom prst="roundRect">
            <a:avLst/>
          </a:prstGeom>
          <a:solidFill>
            <a:srgbClr val="ED7D31">
              <a:alpha val="50000"/>
            </a:srgbClr>
          </a:solidFill>
          <a:ln>
            <a:solidFill>
              <a:srgbClr val="4472C4"/>
            </a:solidFill>
          </a:ln>
          <a:effectLst>
            <a:outerShdw blurRad="635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i="1" dirty="0">
                <a:solidFill>
                  <a:schemeClr val="tx1"/>
                </a:solidFill>
                <a:latin typeface="Segoe UI"/>
                <a:cs typeface="Segoe UI"/>
              </a:rPr>
              <a:t>by</a:t>
            </a:r>
            <a:endParaRPr lang="en-US" sz="2400">
              <a:solidFill>
                <a:schemeClr val="tx1"/>
              </a:solidFill>
              <a:latin typeface="Segoe UI"/>
              <a:cs typeface="Segoe UI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i="1" dirty="0">
                <a:solidFill>
                  <a:schemeClr val="tx1"/>
                </a:solidFill>
                <a:latin typeface="Segoe UI"/>
                <a:cs typeface="Segoe UI"/>
              </a:rPr>
              <a:t>Anurag Paul</a:t>
            </a:r>
            <a:endParaRPr lang="en-US" sz="2400">
              <a:solidFill>
                <a:schemeClr val="tx1"/>
              </a:solidFill>
              <a:latin typeface="Segoe UI"/>
              <a:cs typeface="Segoe UI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i="1" dirty="0">
                <a:solidFill>
                  <a:schemeClr val="tx1"/>
                </a:solidFill>
                <a:latin typeface="Segoe UI"/>
                <a:cs typeface="Segoe UI"/>
              </a:rPr>
              <a:t>20EC01045</a:t>
            </a:r>
            <a:endParaRPr lang="en-US" sz="2400">
              <a:solidFill>
                <a:schemeClr val="tx1"/>
              </a:solidFill>
              <a:latin typeface="Segoe UI"/>
              <a:cs typeface="Segoe U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80F7C4-DAF7-BE2E-A62B-C39599F48313}"/>
              </a:ext>
            </a:extLst>
          </p:cNvPr>
          <p:cNvSpPr txBox="1">
            <a:spLocks/>
          </p:cNvSpPr>
          <p:nvPr/>
        </p:nvSpPr>
        <p:spPr>
          <a:xfrm>
            <a:off x="4080434" y="4518241"/>
            <a:ext cx="4045524" cy="835330"/>
          </a:xfrm>
          <a:prstGeom prst="roundRect">
            <a:avLst/>
          </a:prstGeom>
          <a:solidFill>
            <a:srgbClr val="CF6969">
              <a:alpha val="60000"/>
            </a:srgbClr>
          </a:solidFill>
          <a:effectLst>
            <a:outerShdw>
              <a:srgbClr val="CE429F">
                <a:alpha val="83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b="1" i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Under the supervision of Dr. Niladri Bihari Puhan</a:t>
            </a:r>
            <a:endParaRPr lang="en-GB" sz="2400" b="1" i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3819C6E-CD4F-7B1F-9BC5-CEEA67D22FCD}"/>
              </a:ext>
            </a:extLst>
          </p:cNvPr>
          <p:cNvSpPr txBox="1">
            <a:spLocks/>
          </p:cNvSpPr>
          <p:nvPr/>
        </p:nvSpPr>
        <p:spPr>
          <a:xfrm>
            <a:off x="1378037" y="867703"/>
            <a:ext cx="9454411" cy="12913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b="1" i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75D2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A machine learning approach for UAV</a:t>
            </a:r>
            <a:r>
              <a:rPr lang="en-GB" sz="3600" i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75D2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–</a:t>
            </a:r>
            <a:r>
              <a:rPr lang="en-GB" sz="3600" b="1" i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75D2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based ground target geolocation in aerial images</a:t>
            </a:r>
            <a:endParaRPr lang="en-US" sz="3600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8" name="Picture 4" descr="upload.wikimedia.org/wikipedia/en/thumb/8/82/In...">
            <a:extLst>
              <a:ext uri="{FF2B5EF4-FFF2-40B4-BE49-F238E27FC236}">
                <a16:creationId xmlns:a16="http://schemas.microsoft.com/office/drawing/2014/main" id="{C1362E80-A8B0-B9FB-FC7F-782917E75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C83D1-FCD6-4737-BF14-0B6D91A4D961}"/>
              </a:ext>
            </a:extLst>
          </p:cNvPr>
          <p:cNvSpPr txBox="1"/>
          <p:nvPr/>
        </p:nvSpPr>
        <p:spPr>
          <a:xfrm>
            <a:off x="1699845" y="3150577"/>
            <a:ext cx="1948961" cy="1318846"/>
          </a:xfrm>
          <a:prstGeom prst="rect">
            <a:avLst/>
          </a:prstGeom>
          <a:noFill/>
          <a:effectLst>
            <a:outerShdw blurRad="63500" dist="38100" dir="2700000">
              <a:srgbClr val="000000">
                <a:alpha val="29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31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10</a:t>
            </a:fld>
            <a:r>
              <a:rPr lang="en-US"/>
              <a:t> of 15</a:t>
            </a:r>
          </a:p>
          <a:p>
            <a:pPr>
              <a:spcAft>
                <a:spcPts val="600"/>
              </a:spcAft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4" descr="upload.wikimedia.org/wikipedia/en/thumb/8/82/In...">
            <a:extLst>
              <a:ext uri="{FF2B5EF4-FFF2-40B4-BE49-F238E27FC236}">
                <a16:creationId xmlns:a16="http://schemas.microsoft.com/office/drawing/2014/main" id="{2358359E-B31C-8A16-19FC-44C79915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08A493-CD6A-9E91-6533-E3030E5E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95180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75D20"/>
                </a:solidFill>
                <a:latin typeface="Goudy Old Style"/>
                <a:ea typeface="+mj-lt"/>
                <a:cs typeface="+mj-lt"/>
              </a:rPr>
              <a:t>Results</a:t>
            </a:r>
            <a:endParaRPr lang="en-US">
              <a:latin typeface="Goudy Old Style"/>
              <a:ea typeface="Calibri Light"/>
              <a:cs typeface="Calibri Ligh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0AEB634-B3BF-4FD3-57AB-EA203367E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584564"/>
              </p:ext>
            </p:extLst>
          </p:nvPr>
        </p:nvGraphicFramePr>
        <p:xfrm>
          <a:off x="2113471" y="2084716"/>
          <a:ext cx="8754280" cy="3501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8346">
                  <a:extLst>
                    <a:ext uri="{9D8B030D-6E8A-4147-A177-3AD203B41FA5}">
                      <a16:colId xmlns:a16="http://schemas.microsoft.com/office/drawing/2014/main" val="1772561415"/>
                    </a:ext>
                  </a:extLst>
                </a:gridCol>
                <a:gridCol w="1785451">
                  <a:extLst>
                    <a:ext uri="{9D8B030D-6E8A-4147-A177-3AD203B41FA5}">
                      <a16:colId xmlns:a16="http://schemas.microsoft.com/office/drawing/2014/main" val="3146246650"/>
                    </a:ext>
                  </a:extLst>
                </a:gridCol>
                <a:gridCol w="1496458">
                  <a:extLst>
                    <a:ext uri="{9D8B030D-6E8A-4147-A177-3AD203B41FA5}">
                      <a16:colId xmlns:a16="http://schemas.microsoft.com/office/drawing/2014/main" val="3627223430"/>
                    </a:ext>
                  </a:extLst>
                </a:gridCol>
                <a:gridCol w="1417340">
                  <a:extLst>
                    <a:ext uri="{9D8B030D-6E8A-4147-A177-3AD203B41FA5}">
                      <a16:colId xmlns:a16="http://schemas.microsoft.com/office/drawing/2014/main" val="378959"/>
                    </a:ext>
                  </a:extLst>
                </a:gridCol>
                <a:gridCol w="1597269">
                  <a:extLst>
                    <a:ext uri="{9D8B030D-6E8A-4147-A177-3AD203B41FA5}">
                      <a16:colId xmlns:a16="http://schemas.microsoft.com/office/drawing/2014/main" val="48020429"/>
                    </a:ext>
                  </a:extLst>
                </a:gridCol>
                <a:gridCol w="1329416">
                  <a:extLst>
                    <a:ext uri="{9D8B030D-6E8A-4147-A177-3AD203B41FA5}">
                      <a16:colId xmlns:a16="http://schemas.microsoft.com/office/drawing/2014/main" val="2821317401"/>
                    </a:ext>
                  </a:extLst>
                </a:gridCol>
              </a:tblGrid>
              <a:tr h="36413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Sr. Nr.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Drone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Target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Distance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41808"/>
                  </a:ext>
                </a:extLst>
              </a:tr>
              <a:tr h="40614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Latitude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Longitude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Latitude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Longitude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99111"/>
                  </a:ext>
                </a:extLst>
              </a:tr>
              <a:tr h="5602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1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47.64192669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Arial Nova"/>
                          <a:ea typeface="Times New Roman" panose="02020603050405020304" pitchFamily="18" charset="0"/>
                          <a:cs typeface="Mangal"/>
                        </a:rPr>
                        <a:t>-</a:t>
                      </a: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122.140165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47.64192669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Arial Nova"/>
                          <a:ea typeface="Times New Roman" panose="02020603050405020304" pitchFamily="18" charset="0"/>
                          <a:cs typeface="Mangal"/>
                        </a:rPr>
                        <a:t>-</a:t>
                      </a: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122.1401251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Yu Gothic Medium"/>
                          <a:cs typeface="Mangal"/>
                        </a:rPr>
                        <a:t>1.91 nm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930812"/>
                  </a:ext>
                </a:extLst>
              </a:tr>
              <a:tr h="5602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2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47.63749272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Arial Nova"/>
                          <a:ea typeface="Times New Roman" panose="02020603050405020304" pitchFamily="18" charset="0"/>
                          <a:cs typeface="Mangal"/>
                        </a:rPr>
                        <a:t>-</a:t>
                      </a: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122.140165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47.64185602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Arial Nova"/>
                          <a:ea typeface="Times New Roman" panose="02020603050405020304" pitchFamily="18" charset="0"/>
                          <a:cs typeface="Mangal"/>
                        </a:rPr>
                        <a:t>-</a:t>
                      </a: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122.1384163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Yu Gothic Medium"/>
                          <a:cs typeface="Mangal"/>
                        </a:rPr>
                        <a:t>3.88 nm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052376"/>
                  </a:ext>
                </a:extLst>
              </a:tr>
              <a:tr h="5602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3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47.63749273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Arial Nova"/>
                          <a:ea typeface="Times New Roman" panose="02020603050405020304" pitchFamily="18" charset="0"/>
                          <a:cs typeface="Mangal"/>
                        </a:rPr>
                        <a:t>-</a:t>
                      </a: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122.140165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47.64116615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Arial Nova"/>
                          <a:ea typeface="Times New Roman" panose="02020603050405020304" pitchFamily="18" charset="0"/>
                          <a:cs typeface="Mangal"/>
                        </a:rPr>
                        <a:t>-</a:t>
                      </a: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122.1384163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Yu Gothic Medium"/>
                          <a:cs typeface="Mangal"/>
                        </a:rPr>
                        <a:t>9.94 nm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812617"/>
                  </a:ext>
                </a:extLst>
              </a:tr>
              <a:tr h="4901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4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47.63749272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Arial Nova"/>
                          <a:ea typeface="Times New Roman" panose="02020603050405020304" pitchFamily="18" charset="0"/>
                          <a:cs typeface="Mangal"/>
                        </a:rPr>
                        <a:t>-</a:t>
                      </a: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122.140165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47.641468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Arial Nova"/>
                          <a:ea typeface="Times New Roman" panose="02020603050405020304" pitchFamily="18" charset="0"/>
                          <a:cs typeface="Mangal"/>
                        </a:rPr>
                        <a:t>-</a:t>
                      </a: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122.140165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Yu Gothic Medium"/>
                          <a:cs typeface="Mangal"/>
                        </a:rPr>
                        <a:t>7.07 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Goudy Old Style"/>
                          <a:ea typeface="Yu Gothic Medium"/>
                          <a:cs typeface="Mangal"/>
                        </a:rPr>
                        <a:t>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230129"/>
                  </a:ext>
                </a:extLst>
              </a:tr>
              <a:tr h="5602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5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47.63749253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Arial Nova"/>
                          <a:ea typeface="Times New Roman" panose="02020603050405020304" pitchFamily="18" charset="0"/>
                          <a:cs typeface="Mangal"/>
                        </a:rPr>
                        <a:t>-</a:t>
                      </a: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122.1401649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47.63749253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Arial Nova"/>
                          <a:ea typeface="Times New Roman" panose="02020603050405020304" pitchFamily="18" charset="0"/>
                          <a:cs typeface="Mangal"/>
                        </a:rPr>
                        <a:t>-</a:t>
                      </a: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Times New Roman" panose="02020603050405020304" pitchFamily="18" charset="0"/>
                          <a:cs typeface="Mangal"/>
                        </a:rPr>
                        <a:t>122.1401649</a:t>
                      </a:r>
                      <a:endParaRPr lang="en-GB" sz="180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effectLst/>
                          <a:latin typeface="Goudy Old Style"/>
                          <a:ea typeface="Yu Gothic Medium"/>
                          <a:cs typeface="Mangal"/>
                        </a:rPr>
                        <a:t>1.7 mm</a:t>
                      </a:r>
                      <a:endParaRPr lang="en-GB" sz="1800" dirty="0">
                        <a:effectLst/>
                        <a:latin typeface="Goudy Old Style"/>
                        <a:ea typeface="Yu Gothic Medium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1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35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0B146F9-9F28-3D38-53D0-7AD7CA2D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rgbClr val="F75D20"/>
                </a:solidFill>
                <a:ea typeface="Calibri Light"/>
                <a:cs typeface="Calibri Light"/>
              </a:rPr>
              <a:t>Results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of blue lines&#10;&#10;Description automatically generated">
            <a:extLst>
              <a:ext uri="{FF2B5EF4-FFF2-40B4-BE49-F238E27FC236}">
                <a16:creationId xmlns:a16="http://schemas.microsoft.com/office/drawing/2014/main" id="{F8FB9EC2-2540-6B18-0B3C-795B1C820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9803"/>
            <a:ext cx="7214616" cy="54109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11</a:t>
            </a:fld>
            <a:r>
              <a:rPr lang="en-US" dirty="0"/>
              <a:t> of 10</a:t>
            </a:r>
          </a:p>
        </p:txBody>
      </p:sp>
      <p:pic>
        <p:nvPicPr>
          <p:cNvPr id="6" name="Picture 4" descr="upload.wikimedia.org/wikipedia/en/thumb/8/82/In...">
            <a:extLst>
              <a:ext uri="{FF2B5EF4-FFF2-40B4-BE49-F238E27FC236}">
                <a16:creationId xmlns:a16="http://schemas.microsoft.com/office/drawing/2014/main" id="{2358359E-B31C-8A16-19FC-44C79915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854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0B146F9-9F28-3D38-53D0-7AD7CA2D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75D20"/>
                </a:solidFill>
                <a:latin typeface="+mj-lt"/>
                <a:ea typeface="+mj-ea"/>
                <a:cs typeface="+mj-cs"/>
              </a:rPr>
              <a:t>Results</a:t>
            </a:r>
            <a:endParaRPr lang="en-US" dirty="0">
              <a:solidFill>
                <a:srgbClr val="F75D20"/>
              </a:solidFill>
              <a:ea typeface="+mj-ea"/>
              <a:cs typeface="+mj-cs"/>
            </a:endParaRP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red lines&#10;&#10;Description automatically generated">
            <a:extLst>
              <a:ext uri="{FF2B5EF4-FFF2-40B4-BE49-F238E27FC236}">
                <a16:creationId xmlns:a16="http://schemas.microsoft.com/office/drawing/2014/main" id="{D274397E-D944-0CAC-2C80-990AA51E4E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9803"/>
            <a:ext cx="7214616" cy="54109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12</a:t>
            </a:fld>
            <a:r>
              <a:rPr lang="en-US" dirty="0"/>
              <a:t> of 10</a:t>
            </a:r>
          </a:p>
        </p:txBody>
      </p:sp>
      <p:pic>
        <p:nvPicPr>
          <p:cNvPr id="6" name="Picture 4" descr="upload.wikimedia.org/wikipedia/en/thumb/8/82/In...">
            <a:extLst>
              <a:ext uri="{FF2B5EF4-FFF2-40B4-BE49-F238E27FC236}">
                <a16:creationId xmlns:a16="http://schemas.microsoft.com/office/drawing/2014/main" id="{2358359E-B31C-8A16-19FC-44C79915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0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DF371-4E4C-E3A5-2BA0-9818945A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75D20"/>
                </a:solidFill>
                <a:ea typeface="+mj-lt"/>
                <a:cs typeface="+mj-lt"/>
              </a:rPr>
              <a:t>Future Work</a:t>
            </a:r>
            <a:endParaRPr lang="en-US">
              <a:solidFill>
                <a:srgbClr val="F75D20"/>
              </a:solidFill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CDE825-8F43-506C-68E2-9BE370268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rabicParenR"/>
            </a:pPr>
            <a:r>
              <a:rPr lang="en-GB" dirty="0">
                <a:latin typeface="Goudy Old Style"/>
                <a:ea typeface="+mn-lt"/>
                <a:cs typeface="+mn-lt"/>
              </a:rPr>
              <a:t>Some more sets of images, n target locations will be acquired for training, testing and validation.</a:t>
            </a:r>
            <a:endParaRPr lang="en-US">
              <a:latin typeface="Goudy Old Style"/>
              <a:ea typeface="+mn-lt"/>
              <a:cs typeface="+mn-lt"/>
            </a:endParaRPr>
          </a:p>
          <a:p>
            <a:pPr marL="514350" indent="-514350">
              <a:buAutoNum type="arabicParenR"/>
            </a:pPr>
            <a:r>
              <a:rPr lang="en-GB" dirty="0">
                <a:latin typeface="Goudy Old Style"/>
                <a:ea typeface="+mn-lt"/>
                <a:cs typeface="+mn-lt"/>
              </a:rPr>
              <a:t>Moving vehicle detecting, tracking, and geolocating.</a:t>
            </a:r>
          </a:p>
          <a:p>
            <a:pPr marL="514350" indent="-514350">
              <a:buAutoNum type="arabicParenR"/>
            </a:pPr>
            <a:r>
              <a:rPr lang="en-GB" dirty="0">
                <a:latin typeface="Goudy Old Style"/>
                <a:ea typeface="+mn-lt"/>
                <a:cs typeface="+mn-lt"/>
              </a:rPr>
              <a:t>Efficiency for small object detection in complex scenes.</a:t>
            </a:r>
          </a:p>
          <a:p>
            <a:pPr marL="514350" indent="-514350">
              <a:buAutoNum type="arabicParenR"/>
            </a:pPr>
            <a:r>
              <a:rPr lang="en-GB" dirty="0">
                <a:latin typeface="Goudy Old Style"/>
                <a:ea typeface="+mn-lt"/>
                <a:cs typeface="+mn-lt"/>
              </a:rPr>
              <a:t>Flight control method in terms of the previous image processing results to lead the UAV that is following the moving vehicle.</a:t>
            </a:r>
          </a:p>
          <a:p>
            <a:pPr marL="514350" indent="-514350">
              <a:buAutoNum type="arabicParenR"/>
            </a:pPr>
            <a:r>
              <a:rPr lang="en-GB" dirty="0">
                <a:latin typeface="Goudy Old Style"/>
                <a:ea typeface="+mn-lt"/>
                <a:cs typeface="+mn-lt"/>
              </a:rPr>
              <a:t>Optional parameters: </a:t>
            </a:r>
            <a:r>
              <a:rPr lang="en-GB" dirty="0" err="1">
                <a:latin typeface="Goudy Old Style"/>
                <a:ea typeface="+mn-lt"/>
                <a:cs typeface="+mn-lt"/>
              </a:rPr>
              <a:t>Gimball's</a:t>
            </a:r>
            <a:r>
              <a:rPr lang="en-GB" dirty="0">
                <a:latin typeface="Goudy Old Style"/>
                <a:ea typeface="+mn-lt"/>
                <a:cs typeface="+mn-lt"/>
              </a:rPr>
              <a:t> roll, pitch, yaw; Target altitude, </a:t>
            </a:r>
            <a:r>
              <a:rPr lang="en-GB" dirty="0" err="1">
                <a:latin typeface="Goudy Old Style"/>
                <a:ea typeface="+mn-lt"/>
                <a:cs typeface="+mn-lt"/>
              </a:rPr>
              <a:t>TimeOfDay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73000" y="6455431"/>
            <a:ext cx="848479" cy="40825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of 10</a:t>
            </a:r>
          </a:p>
        </p:txBody>
      </p:sp>
      <p:pic>
        <p:nvPicPr>
          <p:cNvPr id="6" name="Picture 4" descr="upload.wikimedia.org/wikipedia/en/thumb/8/82/In...">
            <a:extLst>
              <a:ext uri="{FF2B5EF4-FFF2-40B4-BE49-F238E27FC236}">
                <a16:creationId xmlns:a16="http://schemas.microsoft.com/office/drawing/2014/main" id="{FBDC99B5-C690-E87D-866D-65DD88071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30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0536-AED9-EF19-C07B-2B980901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75D20"/>
                </a:solidFill>
                <a:cs typeface="Calibri Light"/>
              </a:rPr>
              <a:t>References</a:t>
            </a:r>
            <a:endParaRPr lang="en-GB" dirty="0">
              <a:solidFill>
                <a:srgbClr val="F75D2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6A868-5E9B-8518-DFC7-7694E9FA5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en-GB" dirty="0">
                <a:latin typeface="Goudy Old Style"/>
                <a:ea typeface="+mn-lt"/>
                <a:cs typeface="+mn-lt"/>
              </a:rPr>
              <a:t>N. Koenig and A. Howard, "Design and use paradigms for Gazebo, an open-source multi</a:t>
            </a:r>
            <a:r>
              <a:rPr lang="en-GB" dirty="0">
                <a:latin typeface="Calibri"/>
                <a:ea typeface="+mn-lt"/>
                <a:cs typeface="+mn-lt"/>
              </a:rPr>
              <a:t>-</a:t>
            </a:r>
            <a:r>
              <a:rPr lang="en-GB" dirty="0">
                <a:latin typeface="Goudy Old Style"/>
                <a:ea typeface="+mn-lt"/>
                <a:cs typeface="+mn-lt"/>
              </a:rPr>
              <a:t>robot simulator," </a:t>
            </a:r>
            <a:r>
              <a:rPr lang="en-GB" i="1" dirty="0">
                <a:latin typeface="Goudy Old Style"/>
                <a:ea typeface="+mn-lt"/>
                <a:cs typeface="+mn-lt"/>
              </a:rPr>
              <a:t>2004 IEEE/RSJ International Conference on Intelligent Robots and Systems (IROS) (IEEE Cat. No.04CH37566)</a:t>
            </a:r>
            <a:r>
              <a:rPr lang="en-GB" dirty="0">
                <a:latin typeface="Goudy Old Style"/>
                <a:ea typeface="+mn-lt"/>
                <a:cs typeface="+mn-lt"/>
              </a:rPr>
              <a:t>, Sendai, Japan, 2004, pp. 2149-2154 vol.3, </a:t>
            </a:r>
            <a:r>
              <a:rPr lang="en-GB" err="1">
                <a:latin typeface="Goudy Old Style"/>
                <a:ea typeface="+mn-lt"/>
                <a:cs typeface="+mn-lt"/>
              </a:rPr>
              <a:t>doi</a:t>
            </a:r>
            <a:r>
              <a:rPr lang="en-GB" dirty="0">
                <a:latin typeface="Goudy Old Style"/>
                <a:ea typeface="+mn-lt"/>
                <a:cs typeface="+mn-lt"/>
              </a:rPr>
              <a:t>: 10.1109/IROS.2004.1389727.</a:t>
            </a:r>
            <a:endParaRPr lang="en-US">
              <a:latin typeface="Goudy Old Style"/>
              <a:ea typeface="+mn-lt"/>
              <a:cs typeface="+mn-lt"/>
            </a:endParaRPr>
          </a:p>
          <a:p>
            <a:pPr marL="514350" indent="-514350">
              <a:buAutoNum type="arabicParenR"/>
            </a:pPr>
            <a:r>
              <a:rPr lang="en-GB" i="1" dirty="0" err="1">
                <a:latin typeface="Goudy Old Style"/>
                <a:ea typeface="+mn-lt"/>
                <a:cs typeface="+mn-lt"/>
              </a:rPr>
              <a:t>jMAVSim</a:t>
            </a:r>
            <a:r>
              <a:rPr lang="en-GB" i="1" dirty="0">
                <a:latin typeface="Goudy Old Style"/>
                <a:ea typeface="+mn-lt"/>
                <a:cs typeface="+mn-lt"/>
              </a:rPr>
              <a:t>.</a:t>
            </a:r>
            <a:r>
              <a:rPr lang="en-GB" dirty="0">
                <a:latin typeface="Goudy Old Style"/>
                <a:ea typeface="+mn-lt"/>
                <a:cs typeface="+mn-lt"/>
              </a:rPr>
              <a:t> </a:t>
            </a:r>
            <a:r>
              <a:rPr lang="en-GB" dirty="0" err="1">
                <a:latin typeface="Agency FB"/>
                <a:ea typeface="+mn-lt"/>
                <a:cs typeface="+mn-lt"/>
              </a:rPr>
              <a:t>url</a:t>
            </a:r>
            <a:r>
              <a:rPr lang="en-GB" dirty="0">
                <a:latin typeface="Agency FB"/>
                <a:ea typeface="+mn-lt"/>
                <a:cs typeface="+mn-lt"/>
              </a:rPr>
              <a:t>: </a:t>
            </a:r>
            <a:r>
              <a:rPr lang="en-GB" dirty="0">
                <a:latin typeface="Agency FB"/>
                <a:ea typeface="+mn-lt"/>
                <a:cs typeface="+mn-lt"/>
                <a:hlinkClick r:id="rId2"/>
              </a:rPr>
              <a:t>https://github.com/DrTon/jMAVSim</a:t>
            </a:r>
            <a:r>
              <a:rPr lang="en-GB" dirty="0">
                <a:latin typeface="Agency FB"/>
                <a:ea typeface="+mn-lt"/>
                <a:cs typeface="+mn-lt"/>
              </a:rPr>
              <a:t>.</a:t>
            </a:r>
            <a:endParaRPr lang="en-GB">
              <a:latin typeface="Goudy Old Style"/>
              <a:ea typeface="+mn-lt"/>
              <a:cs typeface="+mn-lt"/>
            </a:endParaRPr>
          </a:p>
          <a:p>
            <a:pPr marL="514350" indent="-514350">
              <a:buAutoNum type="arabicParenR"/>
            </a:pPr>
            <a:r>
              <a:rPr lang="en-GB" dirty="0">
                <a:latin typeface="Goudy Old Style"/>
                <a:ea typeface="+mn-lt"/>
                <a:cs typeface="+mn-lt"/>
              </a:rPr>
              <a:t>S. Shah, D. Dey, C. Lovett and A. Kapoor. “</a:t>
            </a:r>
            <a:r>
              <a:rPr lang="en-GB" dirty="0" err="1">
                <a:latin typeface="Goudy Old Style"/>
                <a:ea typeface="+mn-lt"/>
                <a:cs typeface="+mn-lt"/>
              </a:rPr>
              <a:t>AirSim</a:t>
            </a:r>
            <a:r>
              <a:rPr lang="en-GB" dirty="0">
                <a:latin typeface="Goudy Old Style"/>
                <a:ea typeface="+mn-lt"/>
                <a:cs typeface="+mn-lt"/>
              </a:rPr>
              <a:t>: high-fidelity visual and physical simulation for autonomous vehicles”. In:</a:t>
            </a:r>
            <a:r>
              <a:rPr lang="en-GB" i="1" dirty="0">
                <a:latin typeface="Goudy Old Style"/>
                <a:ea typeface="+mn-lt"/>
                <a:cs typeface="+mn-lt"/>
              </a:rPr>
              <a:t> IEEE Transactions on Geoscience and Remote Sensing</a:t>
            </a:r>
            <a:r>
              <a:rPr lang="en-GB" dirty="0">
                <a:latin typeface="Goudy Old Style"/>
                <a:ea typeface="+mn-lt"/>
                <a:cs typeface="+mn-lt"/>
              </a:rPr>
              <a:t> (2017), p. 14.</a:t>
            </a:r>
            <a:endParaRPr lang="en-GB" dirty="0">
              <a:latin typeface="Goudy Old Style"/>
              <a:ea typeface="Calibri" panose="020F0502020204030204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 smtClean="0"/>
              <a:pPr/>
              <a:t>14</a:t>
            </a:fld>
            <a:r>
              <a:rPr lang="en-US" dirty="0"/>
              <a:t> of 10</a:t>
            </a:r>
          </a:p>
        </p:txBody>
      </p:sp>
      <p:pic>
        <p:nvPicPr>
          <p:cNvPr id="6" name="Picture 4" descr="upload.wikimedia.org/wikipedia/en/thumb/8/82/In...">
            <a:extLst>
              <a:ext uri="{FF2B5EF4-FFF2-40B4-BE49-F238E27FC236}">
                <a16:creationId xmlns:a16="http://schemas.microsoft.com/office/drawing/2014/main" id="{AE85E7DC-FDF0-486B-BC08-368092B83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03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4FC8-CA38-D620-A9E6-4537A7DF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101" y="1488074"/>
            <a:ext cx="9748491" cy="36015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cs typeface="Calibri Light"/>
              </a:rPr>
              <a:t>TH   NK Y    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 smtClean="0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 of 10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7" name="Picture 4" descr="upload.wikimedia.org/wikipedia/en/thumb/8/82/In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4" t="-874" r="4486" b="33930"/>
          <a:stretch/>
        </p:blipFill>
        <p:spPr>
          <a:xfrm>
            <a:off x="4105048" y="2768880"/>
            <a:ext cx="1033928" cy="984498"/>
          </a:xfrm>
          <a:prstGeom prst="rect">
            <a:avLst/>
          </a:prstGeom>
        </p:spPr>
      </p:pic>
      <p:pic>
        <p:nvPicPr>
          <p:cNvPr id="13" name="Picture 2" descr="Omega Symbol (God of War 2018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202" y="2601104"/>
            <a:ext cx="1246079" cy="108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14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237A74-E9A9-30F4-F9AD-933442D1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75D2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Goudy Old Style"/>
                <a:ea typeface="+mj-lt"/>
                <a:cs typeface="+mj-lt"/>
              </a:rPr>
              <a:t>Contents</a:t>
            </a:r>
            <a:endParaRPr lang="en-US" sz="4800">
              <a:latin typeface="Goudy Old Style"/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2E222F-0FE2-2B6E-CAF8-4EEEDE79F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7679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94665" indent="-457200">
              <a:buAutoNum type="arabicPeriod"/>
            </a:pP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Goudy Old Style"/>
                <a:ea typeface="+mn-lt"/>
                <a:cs typeface="+mn-lt"/>
              </a:rPr>
              <a:t>Introduction</a:t>
            </a:r>
            <a:endParaRPr lang="en-GB" sz="36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Goudy Old Style"/>
              <a:ea typeface="+mn-lt"/>
              <a:cs typeface="+mn-lt"/>
            </a:endParaRPr>
          </a:p>
          <a:p>
            <a:pPr marL="494665" indent="-457200">
              <a:buAutoNum type="arabicPeriod"/>
            </a:pP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Goudy Old Style"/>
                <a:ea typeface="+mn-lt"/>
                <a:cs typeface="+mn-lt"/>
              </a:rPr>
              <a:t>Analyse the run time of the encoder and decoder in terms of symbol operations.</a:t>
            </a:r>
            <a:endParaRPr lang="en-GB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E2E8E6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Goudy Old Style"/>
              <a:ea typeface="+mn-lt"/>
              <a:cs typeface="+mn-lt"/>
            </a:endParaRPr>
          </a:p>
          <a:p>
            <a:pPr marL="494665" indent="-457200">
              <a:buAutoNum type="arabicPeriod"/>
            </a:pP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Goudy Old Style"/>
                <a:ea typeface="+mn-lt"/>
                <a:cs typeface="+mn-lt"/>
              </a:rPr>
              <a:t>Methodology</a:t>
            </a:r>
            <a:endParaRPr lang="en-GB" baseline="-25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E8EAED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Goudy Old Style"/>
              <a:ea typeface="+mn-lt"/>
              <a:cs typeface="+mn-lt"/>
            </a:endParaRPr>
          </a:p>
          <a:p>
            <a:pPr marL="494665" indent="-457200">
              <a:buAutoNum type="arabicPeriod"/>
            </a:pP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Goudy Old Style"/>
                <a:ea typeface="+mn-lt"/>
                <a:cs typeface="+mn-lt"/>
              </a:rPr>
              <a:t>Results</a:t>
            </a:r>
          </a:p>
          <a:p>
            <a:pPr marL="494665" indent="-457200">
              <a:buAutoNum type="arabicPeriod"/>
            </a:pP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Goudy Old Style"/>
                <a:ea typeface="+mn-lt"/>
                <a:cs typeface="+mn-lt"/>
              </a:rPr>
              <a:t>Future Work </a:t>
            </a:r>
            <a:endParaRPr lang="en-GB">
              <a:latin typeface="Goudy Old Style"/>
              <a:cs typeface="Calibri"/>
            </a:endParaRPr>
          </a:p>
          <a:p>
            <a:pPr marL="494665" indent="-457200">
              <a:buAutoNum type="arabicPeriod"/>
            </a:pP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Goudy Old Style"/>
                <a:ea typeface="+mn-lt"/>
                <a:cs typeface="+mn-lt"/>
              </a:rPr>
              <a:t>References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A471C2-CE9D-39E0-61F1-6220F188D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14803" y="1825625"/>
            <a:ext cx="73899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dirty="0">
                <a:latin typeface="Goudy Old Style"/>
                <a:ea typeface="Calibri"/>
                <a:cs typeface="Calibri"/>
              </a:rPr>
              <a:t>3</a:t>
            </a:r>
          </a:p>
          <a:p>
            <a:pPr marL="0" indent="0" algn="ctr">
              <a:buNone/>
            </a:pPr>
            <a:endParaRPr lang="en-GB" dirty="0">
              <a:latin typeface="Goudy Old Style"/>
              <a:ea typeface="Calibri"/>
              <a:cs typeface="Calibri"/>
            </a:endParaRPr>
          </a:p>
          <a:p>
            <a:pPr marL="0" indent="0" algn="ctr">
              <a:buNone/>
            </a:pPr>
            <a:endParaRPr lang="en-GB" dirty="0">
              <a:latin typeface="Goudy Old Style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GB" dirty="0">
                <a:latin typeface="Goudy Old Style"/>
                <a:ea typeface="Calibri"/>
                <a:cs typeface="Calibri"/>
              </a:rPr>
              <a:t>5</a:t>
            </a:r>
          </a:p>
          <a:p>
            <a:pPr marL="0" indent="0" algn="ctr">
              <a:buNone/>
            </a:pPr>
            <a:r>
              <a:rPr lang="en-GB" dirty="0">
                <a:latin typeface="Goudy Old Style"/>
                <a:ea typeface="Calibri"/>
                <a:cs typeface="Calibri"/>
              </a:rPr>
              <a:t>7</a:t>
            </a:r>
          </a:p>
          <a:p>
            <a:pPr marL="0" indent="0" algn="ctr">
              <a:buNone/>
            </a:pPr>
            <a:r>
              <a:rPr lang="en-GB" dirty="0">
                <a:latin typeface="Goudy Old Style"/>
                <a:ea typeface="Calibri"/>
                <a:cs typeface="Calibri"/>
              </a:rPr>
              <a:t>9</a:t>
            </a:r>
          </a:p>
          <a:p>
            <a:pPr marL="0" indent="0" algn="ctr">
              <a:buNone/>
            </a:pPr>
            <a:r>
              <a:rPr lang="en-GB" dirty="0">
                <a:latin typeface="Goudy Old Style"/>
                <a:ea typeface="Calibri"/>
                <a:cs typeface="Calibri"/>
              </a:rPr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497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2</a:t>
            </a:fld>
            <a:r>
              <a:rPr lang="en-US" dirty="0"/>
              <a:t> of 15</a:t>
            </a:r>
          </a:p>
        </p:txBody>
      </p:sp>
      <p:pic>
        <p:nvPicPr>
          <p:cNvPr id="6" name="Picture 4" descr="upload.wikimedia.org/wikipedia/en/thumb/8/82/In...">
            <a:extLst>
              <a:ext uri="{FF2B5EF4-FFF2-40B4-BE49-F238E27FC236}">
                <a16:creationId xmlns:a16="http://schemas.microsoft.com/office/drawing/2014/main" id="{2358359E-B31C-8A16-19FC-44C79915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45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58DF-A9B8-4FC3-A679-F64B5614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75D2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Introduction</a:t>
            </a:r>
            <a:endParaRPr lang="en-GB" i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75D2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D499-EFF8-F398-80B3-0FC5B4B02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94665" indent="-457200">
              <a:buAutoNum type="arabicPeriod"/>
            </a:pP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Quadcopter aircrafts are widely used in security, rescue, plant protection, transportation, and other fields.</a:t>
            </a:r>
            <a:endParaRPr lang="en-GB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E2E8E6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marL="494665" indent="-457200">
              <a:buAutoNum type="arabicPeriod"/>
            </a:pP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Real flight issues: assembly, maintenance, battery and so on.</a:t>
            </a:r>
            <a:endParaRPr lang="en-GB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E2E8E6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marL="494665" indent="-457200">
              <a:buAutoNum type="arabicPeriod"/>
            </a:pP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2EE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These factors affect flight efficiency and extremely extend the development cycle. Therefore, simulation environments for the quadcopter test is used.</a:t>
            </a:r>
            <a:endParaRPr lang="en-GB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E2E8E6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Goudy Old Style"/>
              <a:ea typeface="+mn-lt"/>
              <a:cs typeface="+mn-lt"/>
            </a:endParaRPr>
          </a:p>
          <a:p>
            <a:pPr marL="494665" indent="-457200">
              <a:buAutoNum type="arabicPeriod"/>
            </a:pP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Simulation platforms: Gazebo [1] [figure 1], </a:t>
            </a:r>
            <a:r>
              <a:rPr lang="en-GB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jMavSim</a:t>
            </a: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[2] [figure 2] and so on.</a:t>
            </a:r>
          </a:p>
          <a:p>
            <a:pPr marL="494665" indent="-457200">
              <a:buAutoNum type="arabicPeriod"/>
            </a:pP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8EAED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Gazebo is widely used in the robots, cars, and drone simulation.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dirty="0" smtClean="0"/>
              <a:pPr/>
              <a:t>3</a:t>
            </a:fld>
            <a:r>
              <a:rPr lang="en-US" sz="1200" dirty="0"/>
              <a:t> of 15</a:t>
            </a:r>
            <a:endParaRPr lang="en-US" sz="12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4" descr="upload.wikimedia.org/wikipedia/en/thumb/8/82/In...">
            <a:extLst>
              <a:ext uri="{FF2B5EF4-FFF2-40B4-BE49-F238E27FC236}">
                <a16:creationId xmlns:a16="http://schemas.microsoft.com/office/drawing/2014/main" id="{FC110546-0C7B-30AD-B95F-12946BB1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31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9115216-6D50-E4EF-D0C7-D3985E09E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7" r="-2" b="13966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2" name="Picture 1" descr="A view of a neighborhood from above&#10;&#10;Description automatically generated">
            <a:extLst>
              <a:ext uri="{FF2B5EF4-FFF2-40B4-BE49-F238E27FC236}">
                <a16:creationId xmlns:a16="http://schemas.microsoft.com/office/drawing/2014/main" id="{89EAF4FB-B227-76D0-C1BA-928D2FE3F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99" r="-2" b="-2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7" name="Picture 6" descr="Screens screenshots of a video game&#10;&#10;Description automatically generated">
            <a:extLst>
              <a:ext uri="{FF2B5EF4-FFF2-40B4-BE49-F238E27FC236}">
                <a16:creationId xmlns:a16="http://schemas.microsoft.com/office/drawing/2014/main" id="{F3702C3A-03F8-5876-69A4-530FE81082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1" r="31132" b="-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4</a:t>
            </a:fld>
            <a:r>
              <a:rPr lang="en-US" dirty="0"/>
              <a:t> of 15</a:t>
            </a:r>
          </a:p>
        </p:txBody>
      </p:sp>
      <p:pic>
        <p:nvPicPr>
          <p:cNvPr id="6" name="Picture 4" descr="upload.wikimedia.org/wikipedia/en/thumb/8/82/In...">
            <a:extLst>
              <a:ext uri="{FF2B5EF4-FFF2-40B4-BE49-F238E27FC236}">
                <a16:creationId xmlns:a16="http://schemas.microsoft.com/office/drawing/2014/main" id="{2358359E-B31C-8A16-19FC-44C79915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7E1A5D-EEB3-C44D-D537-5B4132DD3F70}"/>
              </a:ext>
            </a:extLst>
          </p:cNvPr>
          <p:cNvSpPr txBox="1"/>
          <p:nvPr/>
        </p:nvSpPr>
        <p:spPr>
          <a:xfrm>
            <a:off x="1910625" y="2716695"/>
            <a:ext cx="39796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ea typeface="+mn-lt"/>
                <a:cs typeface="+mn-lt"/>
              </a:rPr>
              <a:t>Figure 2: </a:t>
            </a:r>
            <a:r>
              <a:rPr lang="en-GB" sz="1600" dirty="0" err="1">
                <a:ea typeface="+mn-lt"/>
                <a:cs typeface="+mn-lt"/>
              </a:rPr>
              <a:t>jMavSim</a:t>
            </a:r>
            <a:r>
              <a:rPr lang="en-GB" sz="1600" dirty="0">
                <a:ea typeface="+mn-lt"/>
                <a:cs typeface="+mn-lt"/>
              </a:rPr>
              <a:t>, a simple multirotor simulator with </a:t>
            </a:r>
            <a:r>
              <a:rPr lang="en-GB" sz="1600" dirty="0" err="1">
                <a:ea typeface="+mn-lt"/>
                <a:cs typeface="+mn-lt"/>
              </a:rPr>
              <a:t>MAVLink</a:t>
            </a:r>
            <a:r>
              <a:rPr lang="en-GB" sz="1600" dirty="0">
                <a:ea typeface="+mn-lt"/>
                <a:cs typeface="+mn-lt"/>
              </a:rPr>
              <a:t> protocol support.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E3B1B-4166-A499-0DAA-60ED3CA7DE7F}"/>
              </a:ext>
            </a:extLst>
          </p:cNvPr>
          <p:cNvSpPr txBox="1"/>
          <p:nvPr/>
        </p:nvSpPr>
        <p:spPr>
          <a:xfrm>
            <a:off x="1623077" y="6009109"/>
            <a:ext cx="3073880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ea typeface="+mn-lt"/>
                <a:cs typeface="+mn-lt"/>
              </a:rPr>
              <a:t>Figure 3: </a:t>
            </a:r>
            <a:r>
              <a:rPr lang="en-GB" sz="1600" dirty="0" err="1">
                <a:ea typeface="+mn-lt"/>
                <a:cs typeface="+mn-lt"/>
              </a:rPr>
              <a:t>AirSimNH</a:t>
            </a:r>
            <a:r>
              <a:rPr lang="en-GB" sz="1600" dirty="0">
                <a:ea typeface="+mn-lt"/>
                <a:cs typeface="+mn-lt"/>
              </a:rPr>
              <a:t> environment.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D13FA-FF97-31E8-BFF9-7E90F619A378}"/>
              </a:ext>
            </a:extLst>
          </p:cNvPr>
          <p:cNvSpPr txBox="1"/>
          <p:nvPr/>
        </p:nvSpPr>
        <p:spPr>
          <a:xfrm>
            <a:off x="8265416" y="2759827"/>
            <a:ext cx="3663352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ea typeface="+mn-lt"/>
                <a:cs typeface="+mn-lt"/>
              </a:rPr>
              <a:t>Figure 1: Gazebo drone fleet simulation.</a:t>
            </a:r>
          </a:p>
        </p:txBody>
      </p:sp>
    </p:spTree>
    <p:extLst>
      <p:ext uri="{BB962C8B-B14F-4D97-AF65-F5344CB8AC3E}">
        <p14:creationId xmlns:p14="http://schemas.microsoft.com/office/powerpoint/2010/main" val="258066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83BFB-4079-521B-F76C-3B7486DF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5</a:t>
            </a:fld>
            <a:r>
              <a:rPr lang="en-US" dirty="0"/>
              <a:t> of 15</a:t>
            </a:r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39B947E5-EE83-0152-14D0-E7F39FC6B1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83BFB-4079-521B-F76C-3B7486DF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6</a:t>
            </a:fld>
            <a:r>
              <a:rPr lang="en-US" dirty="0"/>
              <a:t> of 15</a:t>
            </a:r>
          </a:p>
        </p:txBody>
      </p:sp>
      <p:pic>
        <p:nvPicPr>
          <p:cNvPr id="2" name="0 v">
            <a:hlinkClick r:id="" action="ppaction://media"/>
            <a:extLst>
              <a:ext uri="{FF2B5EF4-FFF2-40B4-BE49-F238E27FC236}">
                <a16:creationId xmlns:a16="http://schemas.microsoft.com/office/drawing/2014/main" id="{F7686D1A-7D91-450E-E58A-16968BEA0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CBDA52-AB32-92EC-7AFE-25F40A9B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rgbClr val="F75D20"/>
                </a:solidFill>
              </a:rPr>
              <a:t>Methodology</a:t>
            </a:r>
            <a:endParaRPr lang="en-US" sz="6600" dirty="0">
              <a:solidFill>
                <a:srgbClr val="F75D20"/>
              </a:solidFill>
              <a:ea typeface="Calibri Light"/>
              <a:cs typeface="Calibri Light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7</a:t>
            </a:fld>
            <a:r>
              <a:rPr lang="en-US" dirty="0"/>
              <a:t> of 15</a:t>
            </a:r>
          </a:p>
        </p:txBody>
      </p:sp>
      <p:pic>
        <p:nvPicPr>
          <p:cNvPr id="6" name="Picture 4" descr="upload.wikimedia.org/wikipedia/en/thumb/8/82/In...">
            <a:extLst>
              <a:ext uri="{FF2B5EF4-FFF2-40B4-BE49-F238E27FC236}">
                <a16:creationId xmlns:a16="http://schemas.microsoft.com/office/drawing/2014/main" id="{2358359E-B31C-8A16-19FC-44C79915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E3F3739C-C53C-DC4B-9E5C-DF4E2AD7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8" y="2157388"/>
            <a:ext cx="5431536" cy="4073653"/>
          </a:xfrm>
          <a:prstGeom prst="rect">
            <a:avLst/>
          </a:prstGeom>
        </p:spPr>
      </p:pic>
      <p:pic>
        <p:nvPicPr>
          <p:cNvPr id="11" name="Picture 10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5B399424-06B7-2C16-2D36-96CAA8C6E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08" y="2152374"/>
            <a:ext cx="5431536" cy="407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2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8</a:t>
            </a:fld>
            <a:r>
              <a:rPr lang="en-US" dirty="0"/>
              <a:t> of 15</a:t>
            </a:r>
          </a:p>
        </p:txBody>
      </p:sp>
      <p:pic>
        <p:nvPicPr>
          <p:cNvPr id="6" name="Picture 4" descr="upload.wikimedia.org/wikipedia/en/thumb/8/82/In...">
            <a:extLst>
              <a:ext uri="{FF2B5EF4-FFF2-40B4-BE49-F238E27FC236}">
                <a16:creationId xmlns:a16="http://schemas.microsoft.com/office/drawing/2014/main" id="{2358359E-B31C-8A16-19FC-44C79915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4E75F7B-699B-D6A4-9503-A095A095E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972373"/>
              </p:ext>
            </p:extLst>
          </p:nvPr>
        </p:nvGraphicFramePr>
        <p:xfrm>
          <a:off x="1854679" y="618226"/>
          <a:ext cx="8298958" cy="56098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4131">
                  <a:extLst>
                    <a:ext uri="{9D8B030D-6E8A-4147-A177-3AD203B41FA5}">
                      <a16:colId xmlns:a16="http://schemas.microsoft.com/office/drawing/2014/main" val="2494982663"/>
                    </a:ext>
                  </a:extLst>
                </a:gridCol>
                <a:gridCol w="1572132">
                  <a:extLst>
                    <a:ext uri="{9D8B030D-6E8A-4147-A177-3AD203B41FA5}">
                      <a16:colId xmlns:a16="http://schemas.microsoft.com/office/drawing/2014/main" val="2892235883"/>
                    </a:ext>
                  </a:extLst>
                </a:gridCol>
                <a:gridCol w="1506978">
                  <a:extLst>
                    <a:ext uri="{9D8B030D-6E8A-4147-A177-3AD203B41FA5}">
                      <a16:colId xmlns:a16="http://schemas.microsoft.com/office/drawing/2014/main" val="941791998"/>
                    </a:ext>
                  </a:extLst>
                </a:gridCol>
                <a:gridCol w="1070369">
                  <a:extLst>
                    <a:ext uri="{9D8B030D-6E8A-4147-A177-3AD203B41FA5}">
                      <a16:colId xmlns:a16="http://schemas.microsoft.com/office/drawing/2014/main" val="1845168439"/>
                    </a:ext>
                  </a:extLst>
                </a:gridCol>
                <a:gridCol w="1070369">
                  <a:extLst>
                    <a:ext uri="{9D8B030D-6E8A-4147-A177-3AD203B41FA5}">
                      <a16:colId xmlns:a16="http://schemas.microsoft.com/office/drawing/2014/main" val="546581789"/>
                    </a:ext>
                  </a:extLst>
                </a:gridCol>
                <a:gridCol w="1484979">
                  <a:extLst>
                    <a:ext uri="{9D8B030D-6E8A-4147-A177-3AD203B41FA5}">
                      <a16:colId xmlns:a16="http://schemas.microsoft.com/office/drawing/2014/main" val="509034422"/>
                    </a:ext>
                  </a:extLst>
                </a:gridCol>
              </a:tblGrid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Altitude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Longitude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Latitude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err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PixelX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err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PixelY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err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YLatitude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916170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123.7985229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-122.140125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256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144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64062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174.5480347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48503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174.8162537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168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83451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176.4992676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169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053289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177.9062653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169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51484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178.6100311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171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41298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180.3651276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171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349098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181.2619781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171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148233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182.8026276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173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139662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184.0067596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173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2793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185.7004089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174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620420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186.8738556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176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111108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187.9985809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176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011347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189.4416962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874524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190.2579041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047327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191.8865051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866045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193.0978851</a:t>
                      </a:r>
                      <a:endParaRPr lang="en-GB" sz="2000" b="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-122.140165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257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178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Mangal"/>
                        </a:rPr>
                        <a:t>47.6419267</a:t>
                      </a:r>
                      <a:endParaRPr lang="en-GB" sz="2000">
                        <a:effectLst/>
                        <a:latin typeface="Calibri"/>
                        <a:ea typeface="Yu Gothic Medium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191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85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blue bars&#10;&#10;Description automatically generated">
            <a:extLst>
              <a:ext uri="{FF2B5EF4-FFF2-40B4-BE49-F238E27FC236}">
                <a16:creationId xmlns:a16="http://schemas.microsoft.com/office/drawing/2014/main" id="{9084D9BD-1451-5FC5-F98E-865E75B9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525" y="2196918"/>
            <a:ext cx="5368426" cy="4051482"/>
          </a:xfrm>
          <a:prstGeom prst="rect">
            <a:avLst/>
          </a:prstGeom>
        </p:spPr>
      </p:pic>
      <p:pic>
        <p:nvPicPr>
          <p:cNvPr id="3" name="Picture 2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5644979C-5B8A-0081-6BCC-AFD55FE32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0" y="2196918"/>
            <a:ext cx="5382804" cy="40514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9</a:t>
            </a:fld>
            <a:r>
              <a:rPr lang="en-US" dirty="0"/>
              <a:t> of 15</a:t>
            </a:r>
          </a:p>
        </p:txBody>
      </p:sp>
      <p:pic>
        <p:nvPicPr>
          <p:cNvPr id="6" name="Picture 4" descr="upload.wikimedia.org/wikipedia/en/thumb/8/82/In...">
            <a:extLst>
              <a:ext uri="{FF2B5EF4-FFF2-40B4-BE49-F238E27FC236}">
                <a16:creationId xmlns:a16="http://schemas.microsoft.com/office/drawing/2014/main" id="{2358359E-B31C-8A16-19FC-44C79915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97" y="47524"/>
            <a:ext cx="1212967" cy="11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7F8BBBE-9C85-7E49-C2E7-590F48C6A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1338559"/>
            <a:ext cx="12203500" cy="8165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5CBDA52-AB32-92EC-7AFE-25F40A9B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rgbClr val="F75D20"/>
                </a:solidFill>
                <a:ea typeface="+mj-lt"/>
                <a:cs typeface="+mj-lt"/>
              </a:rPr>
              <a:t>Haversine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3620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41243D"/>
      </a:dk2>
      <a:lt2>
        <a:srgbClr val="E2E8E6"/>
      </a:lt2>
      <a:accent1>
        <a:srgbClr val="BC3053"/>
      </a:accent1>
      <a:accent2>
        <a:srgbClr val="CE429F"/>
      </a:accent2>
      <a:accent3>
        <a:srgbClr val="CE5942"/>
      </a:accent3>
      <a:accent4>
        <a:srgbClr val="2FB98E"/>
      </a:accent4>
      <a:accent5>
        <a:srgbClr val="3EB3C0"/>
      </a:accent5>
      <a:accent6>
        <a:srgbClr val="3073BC"/>
      </a:accent6>
      <a:hlink>
        <a:srgbClr val="31937A"/>
      </a:hlink>
      <a:folHlink>
        <a:srgbClr val="7F7F7F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SlateVTI</vt:lpstr>
      <vt:lpstr>PowerPoint Presentation</vt:lpstr>
      <vt:lpstr>Contents</vt:lpstr>
      <vt:lpstr>Introduction</vt:lpstr>
      <vt:lpstr>PowerPoint Presentation</vt:lpstr>
      <vt:lpstr>PowerPoint Presentation</vt:lpstr>
      <vt:lpstr>PowerPoint Presentation</vt:lpstr>
      <vt:lpstr>Methodology</vt:lpstr>
      <vt:lpstr>PowerPoint Presentation</vt:lpstr>
      <vt:lpstr>Haversine distance</vt:lpstr>
      <vt:lpstr>Results</vt:lpstr>
      <vt:lpstr>Results</vt:lpstr>
      <vt:lpstr>Results</vt:lpstr>
      <vt:lpstr>Future Work</vt:lpstr>
      <vt:lpstr>References</vt:lpstr>
      <vt:lpstr>TH   NK Y    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906</cp:revision>
  <dcterms:created xsi:type="dcterms:W3CDTF">2022-11-15T06:36:49Z</dcterms:created>
  <dcterms:modified xsi:type="dcterms:W3CDTF">2024-02-07T06:07:59Z</dcterms:modified>
</cp:coreProperties>
</file>